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3B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5C89B1-427F-8041-A84E-D5AA3E140F1C}" v="79" dt="2023-04-27T08:12:21.2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49"/>
    <p:restoredTop sz="94692"/>
  </p:normalViewPr>
  <p:slideViewPr>
    <p:cSldViewPr snapToGrid="0">
      <p:cViewPr varScale="1">
        <p:scale>
          <a:sx n="133" d="100"/>
          <a:sy n="133" d="100"/>
        </p:scale>
        <p:origin x="11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C88FCE-BB78-D649-A911-4D44C74CD123}" type="datetimeFigureOut">
              <a:rPr lang="en-US" smtClean="0"/>
              <a:t>4/27/23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B34DBF-000C-B547-ACD1-B1833EC5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33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want Low-Res = z and High-Res = </a:t>
            </a:r>
            <a:r>
              <a:rPr lang="en-US" dirty="0" err="1"/>
              <a:t>X_recon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B34DBF-000C-B547-ACD1-B1833EC5812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666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282058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4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78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02426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57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69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71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02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09838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91549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1DDEA9-2A75-2945-9389-A600CC198447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51736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77844-0823-EAF8-D105-C9CDA6C158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/>
              <a:t>Variational Autoencoders for image super-sampling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D2419-670F-3DBB-5356-FD5C4CFBE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Chad Weatherly</a:t>
            </a:r>
          </a:p>
          <a:p>
            <a:r>
              <a:rPr lang="en-US" dirty="0"/>
              <a:t>COSC 6372 – Computer Graphics</a:t>
            </a:r>
          </a:p>
        </p:txBody>
      </p:sp>
    </p:spTree>
    <p:extLst>
      <p:ext uri="{BB962C8B-B14F-4D97-AF65-F5344CB8AC3E}">
        <p14:creationId xmlns:p14="http://schemas.microsoft.com/office/powerpoint/2010/main" val="280547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882BDD-E3C4-0C29-9294-3CA44AB5B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/>
              <a:t>Results</a:t>
            </a:r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A68F4A2E-5C76-142A-496D-05A397FB9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6" y="927366"/>
            <a:ext cx="5130799" cy="2975863"/>
          </a:xfrm>
          <a:prstGeom prst="rect">
            <a:avLst/>
          </a:prstGeom>
        </p:spPr>
      </p:pic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3E4EB03F-C47C-9CC2-4175-A3F757736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17733" y="927366"/>
            <a:ext cx="5130799" cy="2975863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90422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E21B5-90AF-AC90-7399-7FFDEF804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Sample Images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42F3B29-F710-2545-4531-F9145FC1295B}"/>
              </a:ext>
            </a:extLst>
          </p:cNvPr>
          <p:cNvGrpSpPr/>
          <p:nvPr/>
        </p:nvGrpSpPr>
        <p:grpSpPr>
          <a:xfrm>
            <a:off x="1371600" y="1997536"/>
            <a:ext cx="9601200" cy="3626291"/>
            <a:chOff x="1371600" y="1898610"/>
            <a:chExt cx="9067721" cy="3223303"/>
          </a:xfrm>
        </p:grpSpPr>
        <p:pic>
          <p:nvPicPr>
            <p:cNvPr id="4" name="Picture 3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C28AA679-CF41-39AF-F028-C0C01FA8FF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93" t="26308" r="8729" b="30310"/>
            <a:stretch/>
          </p:blipFill>
          <p:spPr bwMode="auto">
            <a:xfrm>
              <a:off x="1371600" y="1898610"/>
              <a:ext cx="2757059" cy="1485901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5" name="Picture 4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B0541ABF-BFE5-47ED-96AB-2F0295B455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69" t="26982" r="9178" b="30310"/>
            <a:stretch/>
          </p:blipFill>
          <p:spPr bwMode="auto">
            <a:xfrm>
              <a:off x="4441901" y="3633282"/>
              <a:ext cx="2702634" cy="139110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6" name="Picture 5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74A156D2-C4F1-F3DD-FACA-B399901F48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94" t="25633" r="8729" b="29860"/>
            <a:stretch/>
          </p:blipFill>
          <p:spPr bwMode="auto">
            <a:xfrm>
              <a:off x="1371600" y="3633282"/>
              <a:ext cx="2752166" cy="1488631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7" name="Picture 6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DC58270C-DBBA-5FA1-27AC-B02D0461FA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44" t="25854" r="8504" b="29636"/>
            <a:stretch/>
          </p:blipFill>
          <p:spPr bwMode="auto">
            <a:xfrm>
              <a:off x="7639998" y="3636013"/>
              <a:ext cx="2799323" cy="148590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8" name="Picture 7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CB1F3BB1-6102-D764-0C29-B806397F02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19" t="25183" r="7829" b="29201"/>
            <a:stretch/>
          </p:blipFill>
          <p:spPr bwMode="auto">
            <a:xfrm>
              <a:off x="4441901" y="1898610"/>
              <a:ext cx="2731971" cy="148590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9" name="Picture 8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7B355D1C-8D03-1306-5104-740F9B2FE7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558" t="26756" r="9179" b="30984"/>
            <a:stretch/>
          </p:blipFill>
          <p:spPr bwMode="auto">
            <a:xfrm>
              <a:off x="7639998" y="1898610"/>
              <a:ext cx="2731971" cy="145628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1807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E21B5-90AF-AC90-7399-7FFDEF804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Sample Images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75D7DB4-E1C4-7529-D4A5-2090DCDFCDE5}"/>
              </a:ext>
            </a:extLst>
          </p:cNvPr>
          <p:cNvGrpSpPr/>
          <p:nvPr/>
        </p:nvGrpSpPr>
        <p:grpSpPr>
          <a:xfrm>
            <a:off x="1219200" y="1663566"/>
            <a:ext cx="10693667" cy="4369870"/>
            <a:chOff x="1339850" y="1769222"/>
            <a:chExt cx="9491345" cy="3560539"/>
          </a:xfrm>
        </p:grpSpPr>
        <p:pic>
          <p:nvPicPr>
            <p:cNvPr id="4" name="Picture 3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DDD776D1-F947-4E9A-9A72-E64EA4022E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07" t="32888" r="8803" b="36438"/>
            <a:stretch/>
          </p:blipFill>
          <p:spPr bwMode="auto">
            <a:xfrm>
              <a:off x="1371600" y="1769222"/>
              <a:ext cx="2752090" cy="10604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5" name="Picture 4" descr="Graphical user interface&#10;&#10;Description automatically generated with low confidence">
              <a:extLst>
                <a:ext uri="{FF2B5EF4-FFF2-40B4-BE49-F238E27FC236}">
                  <a16:creationId xmlns:a16="http://schemas.microsoft.com/office/drawing/2014/main" id="{9CD8B638-C8F1-46DD-5CAE-FF46BB0975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34" t="33451" r="8803" b="36990"/>
            <a:stretch/>
          </p:blipFill>
          <p:spPr bwMode="auto">
            <a:xfrm>
              <a:off x="4742815" y="3054239"/>
              <a:ext cx="2706370" cy="100139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6" name="Picture 5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DF57AD12-9B8F-21CD-B04E-C7F9EBD5FB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04" t="33174" r="8525" b="37543"/>
            <a:stretch/>
          </p:blipFill>
          <p:spPr bwMode="auto">
            <a:xfrm>
              <a:off x="4742815" y="1769222"/>
              <a:ext cx="2703830" cy="97790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7" name="Picture 6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2C9940B1-9CE2-BC40-4DCB-3DC3B34B73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27" t="33169" r="7973" b="37267"/>
            <a:stretch/>
          </p:blipFill>
          <p:spPr bwMode="auto">
            <a:xfrm>
              <a:off x="4743132" y="4351861"/>
              <a:ext cx="2705735" cy="97790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8" name="Picture 7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51ACD618-9E9C-FC3D-458E-86953E5D36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07" t="33165" r="9110" b="36438"/>
            <a:stretch/>
          </p:blipFill>
          <p:spPr bwMode="auto">
            <a:xfrm>
              <a:off x="8126095" y="1782874"/>
              <a:ext cx="2694305" cy="103314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9" name="Picture 8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006B38D2-157A-C8EE-22A3-C5BC2220AE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96" t="33172" r="9104" b="37306"/>
            <a:stretch/>
          </p:blipFill>
          <p:spPr bwMode="auto">
            <a:xfrm>
              <a:off x="1371600" y="3030109"/>
              <a:ext cx="2715895" cy="10096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0" name="Picture 9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A5428FFB-4F46-0420-CDF9-3D2058E15D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49" t="32911" r="8261" b="36529"/>
            <a:stretch/>
          </p:blipFill>
          <p:spPr bwMode="auto">
            <a:xfrm>
              <a:off x="1339850" y="4278630"/>
              <a:ext cx="2783840" cy="104394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1" name="Picture 10" descr="Graphical user interface, application, PowerPoint&#10;&#10;Description automatically generated">
              <a:extLst>
                <a:ext uri="{FF2B5EF4-FFF2-40B4-BE49-F238E27FC236}">
                  <a16:creationId xmlns:a16="http://schemas.microsoft.com/office/drawing/2014/main" id="{82D7EAB7-5AB2-1740-6FDF-285373C7DB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34" t="33696" r="8839" b="36000"/>
            <a:stretch/>
          </p:blipFill>
          <p:spPr bwMode="auto">
            <a:xfrm>
              <a:off x="8126095" y="3054239"/>
              <a:ext cx="2705100" cy="102552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05886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E28DA-7691-1A84-315C-B2C4E9697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you!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C5F0A-C7E1-9D8E-6EB4-9CF1FBEA8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020976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6211F-7C97-180A-8A96-3FB0F767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en-US" dirty="0"/>
              <a:t>What is Super-Sampling?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ABF0F-9D7C-6160-75EB-2EF99B1AF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2286000"/>
            <a:ext cx="5072437" cy="3581400"/>
          </a:xfrm>
        </p:spPr>
        <p:txBody>
          <a:bodyPr>
            <a:normAutofit/>
          </a:bodyPr>
          <a:lstStyle/>
          <a:p>
            <a:r>
              <a:rPr lang="en-US" sz="1800" dirty="0"/>
              <a:t>Image Super-Resolution, or Super Sampling, is the process of producing a high-resolution image from a low-resolution one</a:t>
            </a:r>
          </a:p>
          <a:p>
            <a:r>
              <a:rPr lang="en-US" sz="1800" dirty="0"/>
              <a:t>Lots of research recently</a:t>
            </a:r>
          </a:p>
          <a:p>
            <a:r>
              <a:rPr lang="en-US" sz="1800" dirty="0"/>
              <a:t>NVIDIA uses Deep Learning Super-Sampling (DLSS) on GPUs to have </a:t>
            </a:r>
          </a:p>
          <a:p>
            <a:pPr lvl="1"/>
            <a:r>
              <a:rPr lang="en-US" sz="1800" dirty="0"/>
              <a:t>High framerates</a:t>
            </a:r>
          </a:p>
          <a:p>
            <a:pPr lvl="1"/>
            <a:r>
              <a:rPr lang="en-US" sz="1800" dirty="0"/>
              <a:t>High quality (4K)</a:t>
            </a:r>
          </a:p>
          <a:p>
            <a:pPr lvl="1"/>
            <a:r>
              <a:rPr lang="en-US" sz="1800" dirty="0"/>
              <a:t>Ray-tracing</a:t>
            </a:r>
          </a:p>
        </p:txBody>
      </p:sp>
      <p:pic>
        <p:nvPicPr>
          <p:cNvPr id="7" name="Picture 6" descr="A picture containing invertebrate, indoor, mollusk&#10;&#10;Description automatically generated">
            <a:extLst>
              <a:ext uri="{FF2B5EF4-FFF2-40B4-BE49-F238E27FC236}">
                <a16:creationId xmlns:a16="http://schemas.microsoft.com/office/drawing/2014/main" id="{B0561C04-A1C9-3203-1547-BE1D6875E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106" y="2749550"/>
            <a:ext cx="2654300" cy="2654300"/>
          </a:xfrm>
          <a:prstGeom prst="rect">
            <a:avLst/>
          </a:prstGeom>
        </p:spPr>
      </p:pic>
      <p:pic>
        <p:nvPicPr>
          <p:cNvPr id="9" name="Picture 8" descr="A close-up of a cat&#10;&#10;Description automatically generated with low confidence">
            <a:extLst>
              <a:ext uri="{FF2B5EF4-FFF2-40B4-BE49-F238E27FC236}">
                <a16:creationId xmlns:a16="http://schemas.microsoft.com/office/drawing/2014/main" id="{B52733DD-1F89-B1AB-A33C-B52EA469B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2406" y="2749550"/>
            <a:ext cx="2638310" cy="2654300"/>
          </a:xfrm>
          <a:prstGeom prst="rect">
            <a:avLst/>
          </a:prstGeom>
        </p:spPr>
      </p:pic>
      <p:sp>
        <p:nvSpPr>
          <p:cNvPr id="11" name="U-Turn Arrow 10">
            <a:extLst>
              <a:ext uri="{FF2B5EF4-FFF2-40B4-BE49-F238E27FC236}">
                <a16:creationId xmlns:a16="http://schemas.microsoft.com/office/drawing/2014/main" id="{2E983673-5EE8-7D3B-3926-0B5A6BC46E40}"/>
              </a:ext>
            </a:extLst>
          </p:cNvPr>
          <p:cNvSpPr/>
          <p:nvPr/>
        </p:nvSpPr>
        <p:spPr>
          <a:xfrm>
            <a:off x="8185342" y="1747953"/>
            <a:ext cx="2074127" cy="847493"/>
          </a:xfrm>
          <a:prstGeom prst="uturn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Easy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0577DEC-DC33-82CC-E2D9-4BE977A5E720}"/>
              </a:ext>
            </a:extLst>
          </p:cNvPr>
          <p:cNvGrpSpPr/>
          <p:nvPr/>
        </p:nvGrpSpPr>
        <p:grpSpPr>
          <a:xfrm>
            <a:off x="7832686" y="5532399"/>
            <a:ext cx="2303773" cy="898602"/>
            <a:chOff x="8185342" y="5532399"/>
            <a:chExt cx="1728093" cy="898602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C3E6518-7130-8A4D-4794-12495615388F}"/>
                </a:ext>
              </a:extLst>
            </p:cNvPr>
            <p:cNvGrpSpPr/>
            <p:nvPr/>
          </p:nvGrpSpPr>
          <p:grpSpPr>
            <a:xfrm>
              <a:off x="8185342" y="5532399"/>
              <a:ext cx="1728093" cy="898602"/>
              <a:chOff x="8007265" y="5532399"/>
              <a:chExt cx="1728093" cy="898602"/>
            </a:xfrm>
          </p:grpSpPr>
          <p:sp>
            <p:nvSpPr>
              <p:cNvPr id="17" name="Bent-Up Arrow 16">
                <a:extLst>
                  <a:ext uri="{FF2B5EF4-FFF2-40B4-BE49-F238E27FC236}">
                    <a16:creationId xmlns:a16="http://schemas.microsoft.com/office/drawing/2014/main" id="{D7745E32-0B99-4431-8D7C-021E2421117D}"/>
                  </a:ext>
                </a:extLst>
              </p:cNvPr>
              <p:cNvSpPr/>
              <p:nvPr/>
            </p:nvSpPr>
            <p:spPr>
              <a:xfrm flipH="1">
                <a:off x="8007265" y="5532399"/>
                <a:ext cx="1728093" cy="898602"/>
              </a:xfrm>
              <a:prstGeom prst="bentUpArrow">
                <a:avLst>
                  <a:gd name="adj1" fmla="val 20588"/>
                  <a:gd name="adj2" fmla="val 25000"/>
                  <a:gd name="adj3" fmla="val 2500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lang="en-US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0904235-13DB-AE63-BD3C-74C17F000156}"/>
                  </a:ext>
                </a:extLst>
              </p:cNvPr>
              <p:cNvSpPr/>
              <p:nvPr/>
            </p:nvSpPr>
            <p:spPr>
              <a:xfrm>
                <a:off x="9568064" y="5557954"/>
                <a:ext cx="167294" cy="709031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9A8A84A-5D54-4E90-2A3C-E80E645EE548}"/>
                </a:ext>
              </a:extLst>
            </p:cNvPr>
            <p:cNvSpPr txBox="1"/>
            <p:nvPr/>
          </p:nvSpPr>
          <p:spPr>
            <a:xfrm>
              <a:off x="8558734" y="5727803"/>
              <a:ext cx="9813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Difficult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0756BAD-E117-3807-FE73-99A0EB48F95B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en.wikipedia.org</a:t>
            </a:r>
            <a:r>
              <a:rPr lang="en-US" sz="1000" dirty="0">
                <a:solidFill>
                  <a:srgbClr val="002060"/>
                </a:solidFill>
              </a:rPr>
              <a:t>/wiki/</a:t>
            </a:r>
            <a:r>
              <a:rPr lang="en-US" sz="1000" dirty="0" err="1">
                <a:solidFill>
                  <a:srgbClr val="002060"/>
                </a:solidFill>
              </a:rPr>
              <a:t>Image_scaling</a:t>
            </a:r>
            <a:endParaRPr lang="en-US" sz="1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831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LSS comparison in Fortnite">
            <a:extLst>
              <a:ext uri="{FF2B5EF4-FFF2-40B4-BE49-F238E27FC236}">
                <a16:creationId xmlns:a16="http://schemas.microsoft.com/office/drawing/2014/main" id="{243E6EC3-0A8E-E195-3C7C-67EA7C40C5C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1272" y="2687916"/>
            <a:ext cx="5736657" cy="3226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1C89E6D-E9F8-E5FA-0122-A1BC5E2D5966}"/>
              </a:ext>
            </a:extLst>
          </p:cNvPr>
          <p:cNvSpPr txBox="1">
            <a:spLocks/>
          </p:cNvSpPr>
          <p:nvPr/>
        </p:nvSpPr>
        <p:spPr>
          <a:xfrm>
            <a:off x="1023562" y="685800"/>
            <a:ext cx="10493524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What is Super-Sampling?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54D197-D11E-A54A-7160-8695B289E8A6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developer.nvidia.com</a:t>
            </a:r>
            <a:r>
              <a:rPr lang="en-US" sz="1000" dirty="0">
                <a:solidFill>
                  <a:srgbClr val="002060"/>
                </a:solidFill>
              </a:rPr>
              <a:t>/</a:t>
            </a:r>
            <a:r>
              <a:rPr lang="en-US" sz="1000" dirty="0" err="1">
                <a:solidFill>
                  <a:srgbClr val="002060"/>
                </a:solidFill>
              </a:rPr>
              <a:t>rtx</a:t>
            </a:r>
            <a:r>
              <a:rPr lang="en-US" sz="1000" dirty="0">
                <a:solidFill>
                  <a:srgbClr val="002060"/>
                </a:solidFill>
              </a:rPr>
              <a:t>/</a:t>
            </a:r>
            <a:r>
              <a:rPr lang="en-US" sz="1000" dirty="0" err="1">
                <a:solidFill>
                  <a:srgbClr val="002060"/>
                </a:solidFill>
              </a:rPr>
              <a:t>dlss</a:t>
            </a:r>
            <a:endParaRPr lang="en-US" sz="1000" dirty="0">
              <a:solidFill>
                <a:srgbClr val="00206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50A71A-8DC0-A631-4897-4CC5BA96D59B}"/>
              </a:ext>
            </a:extLst>
          </p:cNvPr>
          <p:cNvSpPr txBox="1">
            <a:spLocks/>
          </p:cNvSpPr>
          <p:nvPr/>
        </p:nvSpPr>
        <p:spPr>
          <a:xfrm>
            <a:off x="1023562" y="2640530"/>
            <a:ext cx="4116329" cy="3226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DLSS renders low-resolution images and then </a:t>
            </a:r>
            <a:r>
              <a:rPr lang="en-US" sz="1800" dirty="0" err="1"/>
              <a:t>upsamples</a:t>
            </a:r>
            <a:r>
              <a:rPr lang="en-US" sz="1800" dirty="0"/>
              <a:t> them using deep learning</a:t>
            </a:r>
          </a:p>
          <a:p>
            <a:r>
              <a:rPr lang="en-US" sz="1800" dirty="0"/>
              <a:t>Much faster performance, if images look good!</a:t>
            </a:r>
          </a:p>
        </p:txBody>
      </p:sp>
    </p:spTree>
    <p:extLst>
      <p:ext uri="{BB962C8B-B14F-4D97-AF65-F5344CB8AC3E}">
        <p14:creationId xmlns:p14="http://schemas.microsoft.com/office/powerpoint/2010/main" val="2318034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86C96-63FB-5AAE-09E0-CD3E12E76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A01B8-CF00-D5FC-4ADF-3ADD40DA4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Interpolation</a:t>
            </a:r>
          </a:p>
          <a:p>
            <a:pPr lvl="1"/>
            <a:r>
              <a:rPr lang="en-US" dirty="0"/>
              <a:t>Buggy</a:t>
            </a:r>
          </a:p>
          <a:p>
            <a:pPr lvl="1"/>
            <a:r>
              <a:rPr lang="en-US" dirty="0"/>
              <a:t>Grainy</a:t>
            </a:r>
          </a:p>
          <a:p>
            <a:pPr lvl="1"/>
            <a:r>
              <a:rPr lang="en-US" dirty="0"/>
              <a:t>Blurry</a:t>
            </a:r>
          </a:p>
          <a:p>
            <a:r>
              <a:rPr lang="en-US" dirty="0"/>
              <a:t>Deep Learning</a:t>
            </a:r>
          </a:p>
          <a:p>
            <a:pPr lvl="1"/>
            <a:r>
              <a:rPr lang="en-US" dirty="0"/>
              <a:t>Better results</a:t>
            </a:r>
          </a:p>
          <a:p>
            <a:pPr lvl="1"/>
            <a:r>
              <a:rPr lang="en-US" dirty="0"/>
              <a:t>More difficult / computationally heavy to train</a:t>
            </a:r>
          </a:p>
        </p:txBody>
      </p:sp>
    </p:spTree>
    <p:extLst>
      <p:ext uri="{BB962C8B-B14F-4D97-AF65-F5344CB8AC3E}">
        <p14:creationId xmlns:p14="http://schemas.microsoft.com/office/powerpoint/2010/main" val="1605812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2653D-25B5-C159-38F7-1A4C19E6A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VAE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FF483-5DCA-79F5-8C3B-5FE7139C4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286000"/>
            <a:ext cx="3233854" cy="3581400"/>
          </a:xfrm>
        </p:spPr>
        <p:txBody>
          <a:bodyPr/>
          <a:lstStyle/>
          <a:p>
            <a:r>
              <a:rPr lang="en-US" dirty="0"/>
              <a:t>Uses Convolutional layers in encoder and decoder </a:t>
            </a:r>
          </a:p>
        </p:txBody>
      </p:sp>
      <p:pic>
        <p:nvPicPr>
          <p:cNvPr id="4" name="Picture 3" descr="Chart, funnel chart&#10;&#10;Description automatically generated">
            <a:extLst>
              <a:ext uri="{FF2B5EF4-FFF2-40B4-BE49-F238E27FC236}">
                <a16:creationId xmlns:a16="http://schemas.microsoft.com/office/drawing/2014/main" id="{A79B0E5A-BE8F-C587-B2E2-D43AB2FAA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954" y="3267324"/>
            <a:ext cx="8665186" cy="3083295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36A5B158-4394-9873-1908-7C6E5BB1FD12}"/>
              </a:ext>
            </a:extLst>
          </p:cNvPr>
          <p:cNvSpPr/>
          <p:nvPr/>
        </p:nvSpPr>
        <p:spPr>
          <a:xfrm rot="16200000">
            <a:off x="6835700" y="1878989"/>
            <a:ext cx="657922" cy="1795346"/>
          </a:xfrm>
          <a:prstGeom prst="rightBrace">
            <a:avLst>
              <a:gd name="adj1" fmla="val 41102"/>
              <a:gd name="adj2" fmla="val 46907"/>
            </a:avLst>
          </a:prstGeom>
          <a:noFill/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90459C-1F3E-B36C-DA01-7F09EEDAC5E9}"/>
              </a:ext>
            </a:extLst>
          </p:cNvPr>
          <p:cNvCxnSpPr>
            <a:cxnSpLocks/>
          </p:cNvCxnSpPr>
          <p:nvPr/>
        </p:nvCxnSpPr>
        <p:spPr>
          <a:xfrm flipH="1">
            <a:off x="6233532" y="3429000"/>
            <a:ext cx="33453" cy="2921619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1B1821-D69F-66DC-704A-05DF055B87E1}"/>
              </a:ext>
            </a:extLst>
          </p:cNvPr>
          <p:cNvCxnSpPr>
            <a:cxnSpLocks/>
          </p:cNvCxnSpPr>
          <p:nvPr/>
        </p:nvCxnSpPr>
        <p:spPr>
          <a:xfrm>
            <a:off x="8062330" y="3434542"/>
            <a:ext cx="0" cy="2916077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BCA7617-0A29-CAAE-6D16-E50116019AB9}"/>
              </a:ext>
            </a:extLst>
          </p:cNvPr>
          <p:cNvSpPr txBox="1"/>
          <p:nvPr/>
        </p:nvSpPr>
        <p:spPr>
          <a:xfrm>
            <a:off x="6466950" y="1524370"/>
            <a:ext cx="1795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used in traditional autoencoder</a:t>
            </a:r>
          </a:p>
        </p:txBody>
      </p:sp>
    </p:spTree>
    <p:extLst>
      <p:ext uri="{BB962C8B-B14F-4D97-AF65-F5344CB8AC3E}">
        <p14:creationId xmlns:p14="http://schemas.microsoft.com/office/powerpoint/2010/main" val="968223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2F99D-3959-C291-4DE4-2E311D7D9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14243-85E1-9DFE-5CE9-51A5C3C9C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601844" cy="3581400"/>
          </a:xfrm>
        </p:spPr>
        <p:txBody>
          <a:bodyPr/>
          <a:lstStyle/>
          <a:p>
            <a:r>
              <a:rPr lang="en-US" dirty="0"/>
              <a:t>Fashion MNIST</a:t>
            </a:r>
          </a:p>
          <a:p>
            <a:r>
              <a:rPr lang="en-US" dirty="0"/>
              <a:t>Grayscale (1 channel)</a:t>
            </a:r>
          </a:p>
          <a:p>
            <a:r>
              <a:rPr lang="en-US" dirty="0"/>
              <a:t>28x28 pixels</a:t>
            </a:r>
          </a:p>
          <a:p>
            <a:r>
              <a:rPr lang="en-US" dirty="0"/>
              <a:t>Each image given a scaled-down counterpart</a:t>
            </a:r>
          </a:p>
          <a:p>
            <a:pPr lvl="1"/>
            <a:r>
              <a:rPr lang="en-US" dirty="0"/>
              <a:t>Low Res</a:t>
            </a:r>
          </a:p>
          <a:p>
            <a:pPr lvl="1"/>
            <a:r>
              <a:rPr lang="en-US" dirty="0"/>
              <a:t>14x14 pixels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5E7199D2-D688-416C-F6EF-9352F221D0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"/>
          <a:stretch/>
        </p:blipFill>
        <p:spPr bwMode="auto">
          <a:xfrm>
            <a:off x="5296992" y="2171700"/>
            <a:ext cx="6390461" cy="326589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70750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53177-22BD-39FB-9063-2EB326E2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</a:t>
            </a:r>
          </a:p>
        </p:txBody>
      </p:sp>
      <p:pic>
        <p:nvPicPr>
          <p:cNvPr id="4" name="Picture 3" descr="Chart, funnel chart&#10;&#10;Description automatically generated">
            <a:extLst>
              <a:ext uri="{FF2B5EF4-FFF2-40B4-BE49-F238E27FC236}">
                <a16:creationId xmlns:a16="http://schemas.microsoft.com/office/drawing/2014/main" id="{99D13229-531D-43C9-ED16-2CC22B7A1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607" y="2943922"/>
            <a:ext cx="8665186" cy="3083295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D399651-8EB7-00B9-27D0-F7CF8F1AB8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" r="53112"/>
          <a:stretch/>
        </p:blipFill>
        <p:spPr bwMode="auto">
          <a:xfrm>
            <a:off x="557561" y="3072849"/>
            <a:ext cx="2511787" cy="27972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17FC14F-4A72-D9DE-2A03-FD976ECAFA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" r="53112"/>
          <a:stretch/>
        </p:blipFill>
        <p:spPr bwMode="auto">
          <a:xfrm>
            <a:off x="9275052" y="3072848"/>
            <a:ext cx="2511787" cy="27972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1233E20-B302-FBA5-40FE-1A7C89DA9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9601200" cy="3581400"/>
          </a:xfrm>
        </p:spPr>
        <p:txBody>
          <a:bodyPr/>
          <a:lstStyle/>
          <a:p>
            <a:r>
              <a:rPr lang="en-US" dirty="0"/>
              <a:t>Reconstruct image</a:t>
            </a:r>
          </a:p>
          <a:p>
            <a:r>
              <a:rPr lang="en-US" dirty="0"/>
              <a:t>Teach Model to recognize hidden structure and frequency content of images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F80EFB-3944-0C09-2DB2-48E2292A85F3}"/>
              </a:ext>
            </a:extLst>
          </p:cNvPr>
          <p:cNvSpPr/>
          <p:nvPr/>
        </p:nvSpPr>
        <p:spPr>
          <a:xfrm>
            <a:off x="405161" y="2729252"/>
            <a:ext cx="6289288" cy="3512634"/>
          </a:xfrm>
          <a:prstGeom prst="rect">
            <a:avLst/>
          </a:prstGeom>
          <a:solidFill>
            <a:srgbClr val="D13B56">
              <a:alpha val="4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095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53177-22BD-39FB-9063-2EB326E2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</a:t>
            </a:r>
          </a:p>
        </p:txBody>
      </p:sp>
      <p:pic>
        <p:nvPicPr>
          <p:cNvPr id="4" name="Picture 3" descr="Chart, funnel chart&#10;&#10;Description automatically generated">
            <a:extLst>
              <a:ext uri="{FF2B5EF4-FFF2-40B4-BE49-F238E27FC236}">
                <a16:creationId xmlns:a16="http://schemas.microsoft.com/office/drawing/2014/main" id="{99D13229-531D-43C9-ED16-2CC22B7A11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91"/>
          <a:stretch/>
        </p:blipFill>
        <p:spPr>
          <a:xfrm>
            <a:off x="7141945" y="2943922"/>
            <a:ext cx="3362848" cy="3083295"/>
          </a:xfrm>
          <a:prstGeom prst="rect">
            <a:avLst/>
          </a:prstGeom>
        </p:spPr>
      </p:pic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A50F338D-2CB9-9E55-41B2-62C4C1FC8B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70" t="470"/>
          <a:stretch/>
        </p:blipFill>
        <p:spPr bwMode="auto">
          <a:xfrm>
            <a:off x="4477760" y="3175633"/>
            <a:ext cx="2664185" cy="28162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17FC14F-4A72-D9DE-2A03-FD976ECAFA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" r="53112"/>
          <a:stretch/>
        </p:blipFill>
        <p:spPr bwMode="auto">
          <a:xfrm>
            <a:off x="9275052" y="3072848"/>
            <a:ext cx="2511787" cy="27972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1233E20-B302-FBA5-40FE-1A7C89DA9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9601200" cy="3581400"/>
          </a:xfrm>
        </p:spPr>
        <p:txBody>
          <a:bodyPr/>
          <a:lstStyle/>
          <a:p>
            <a:r>
              <a:rPr lang="en-US" dirty="0"/>
              <a:t>Reconstruct image</a:t>
            </a:r>
          </a:p>
          <a:p>
            <a:r>
              <a:rPr lang="en-US" dirty="0"/>
              <a:t>Teach Model to recognize hidden structure of images</a:t>
            </a:r>
          </a:p>
        </p:txBody>
      </p:sp>
    </p:spTree>
    <p:extLst>
      <p:ext uri="{BB962C8B-B14F-4D97-AF65-F5344CB8AC3E}">
        <p14:creationId xmlns:p14="http://schemas.microsoft.com/office/powerpoint/2010/main" val="598852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53177-22BD-39FB-9063-2EB326E2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</a:t>
            </a:r>
          </a:p>
        </p:txBody>
      </p:sp>
      <p:pic>
        <p:nvPicPr>
          <p:cNvPr id="4" name="Picture 3" descr="Chart, funnel chart&#10;&#10;Description automatically generated">
            <a:extLst>
              <a:ext uri="{FF2B5EF4-FFF2-40B4-BE49-F238E27FC236}">
                <a16:creationId xmlns:a16="http://schemas.microsoft.com/office/drawing/2014/main" id="{99D13229-531D-43C9-ED16-2CC22B7A11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723692"/>
            <a:ext cx="8665186" cy="3083295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17FC14F-4A72-D9DE-2A03-FD976ECAFA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" r="53112"/>
          <a:stretch/>
        </p:blipFill>
        <p:spPr bwMode="auto">
          <a:xfrm>
            <a:off x="10572170" y="2566026"/>
            <a:ext cx="1255893" cy="13986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31233E20-B302-FBA5-40FE-1A7C89DA97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5353897"/>
                <a:ext cx="6992754" cy="1124151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Loss function minimizes 2 differences:</a:t>
                </a:r>
              </a:p>
              <a:p>
                <a:pPr lvl="1"/>
                <a:r>
                  <a:rPr lang="en-US" dirty="0"/>
                  <a:t>Difference between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US" dirty="0"/>
                  <a:t> and low-resolution image</a:t>
                </a:r>
              </a:p>
              <a:p>
                <a:pPr lvl="1"/>
                <a:r>
                  <a:rPr lang="en-US" dirty="0"/>
                  <a:t>Difference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𝑅𝐸𝐶𝑂𝑁</m:t>
                            </m:r>
                          </m:e>
                        </m:d>
                      </m:sub>
                    </m:sSub>
                  </m:oMath>
                </a14:m>
                <a:endParaRPr lang="en-US" b="0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31233E20-B302-FBA5-40FE-1A7C89DA97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5353897"/>
                <a:ext cx="6992754" cy="1124151"/>
              </a:xfrm>
              <a:blipFill>
                <a:blip r:embed="rId5"/>
                <a:stretch>
                  <a:fillRect l="-907" t="-5556" b="-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61528BC-0ACB-67FB-C8D1-08ABCB96E8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70" t="470"/>
          <a:stretch/>
        </p:blipFill>
        <p:spPr bwMode="auto">
          <a:xfrm>
            <a:off x="6389092" y="685800"/>
            <a:ext cx="1250035" cy="13214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Up-Down Arrow 5">
            <a:extLst>
              <a:ext uri="{FF2B5EF4-FFF2-40B4-BE49-F238E27FC236}">
                <a16:creationId xmlns:a16="http://schemas.microsoft.com/office/drawing/2014/main" id="{7D987AE2-B188-55D2-C82E-CC6E247511A8}"/>
              </a:ext>
            </a:extLst>
          </p:cNvPr>
          <p:cNvSpPr/>
          <p:nvPr/>
        </p:nvSpPr>
        <p:spPr>
          <a:xfrm rot="1385285">
            <a:off x="6461452" y="2010001"/>
            <a:ext cx="206263" cy="411177"/>
          </a:xfrm>
          <a:prstGeom prst="upDownArrow">
            <a:avLst/>
          </a:prstGeom>
          <a:solidFill>
            <a:srgbClr val="D13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-Down Arrow 9">
            <a:extLst>
              <a:ext uri="{FF2B5EF4-FFF2-40B4-BE49-F238E27FC236}">
                <a16:creationId xmlns:a16="http://schemas.microsoft.com/office/drawing/2014/main" id="{621F8300-FC26-1EF1-43A5-AD332729863A}"/>
              </a:ext>
            </a:extLst>
          </p:cNvPr>
          <p:cNvSpPr/>
          <p:nvPr/>
        </p:nvSpPr>
        <p:spPr>
          <a:xfrm rot="5400000">
            <a:off x="10167455" y="3086322"/>
            <a:ext cx="272352" cy="533691"/>
          </a:xfrm>
          <a:prstGeom prst="upDownArrow">
            <a:avLst/>
          </a:prstGeom>
          <a:solidFill>
            <a:srgbClr val="D13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54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{15455E0B-74B4-0C40-B781-262B6C1472C5}tf10001072</Template>
  <TotalTime>55</TotalTime>
  <Words>234</Words>
  <Application>Microsoft Macintosh PowerPoint</Application>
  <PresentationFormat>Widescreen</PresentationFormat>
  <Paragraphs>52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Cambria Math</vt:lpstr>
      <vt:lpstr>Franklin Gothic Book</vt:lpstr>
      <vt:lpstr>Crop</vt:lpstr>
      <vt:lpstr>Variational Autoencoders for image super-sampling</vt:lpstr>
      <vt:lpstr>What is Super-Sampling?</vt:lpstr>
      <vt:lpstr>PowerPoint Presentation</vt:lpstr>
      <vt:lpstr>Current Methods</vt:lpstr>
      <vt:lpstr>Convolutional VAE</vt:lpstr>
      <vt:lpstr>Dataset</vt:lpstr>
      <vt:lpstr>Idea</vt:lpstr>
      <vt:lpstr>Idea</vt:lpstr>
      <vt:lpstr>Idea</vt:lpstr>
      <vt:lpstr>Results</vt:lpstr>
      <vt:lpstr>Results – Sample Images</vt:lpstr>
      <vt:lpstr>Results – Sample Images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Weatherly, Chad D</dc:creator>
  <cp:lastModifiedBy>Weatherly, Chad D</cp:lastModifiedBy>
  <cp:revision>1</cp:revision>
  <dcterms:created xsi:type="dcterms:W3CDTF">2023-04-27T07:17:27Z</dcterms:created>
  <dcterms:modified xsi:type="dcterms:W3CDTF">2023-04-27T08:13:03Z</dcterms:modified>
</cp:coreProperties>
</file>

<file path=docProps/thumbnail.jpeg>
</file>